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5" r:id="rId4"/>
    <p:sldId id="266" r:id="rId5"/>
    <p:sldId id="267" r:id="rId6"/>
    <p:sldId id="261" r:id="rId7"/>
    <p:sldId id="260" r:id="rId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80" d="100"/>
          <a:sy n="80" d="100"/>
        </p:scale>
        <p:origin x="-2514" y="-738"/>
      </p:cViewPr>
      <p:guideLst>
        <p:guide orient="horz" pos="2160"/>
        <p:guide pos="284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31898A4-7E16-9147-89CF-1ADC2786FF1D}" type="datetimeFigureOut">
              <a:rPr lang="fr-FR" smtClean="0"/>
              <a:pPr/>
              <a:t>20/02/2017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p14="http://schemas.microsoft.com/office/powerpoint/2010/main" xmlns="" val="43271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931898A4-7E16-9147-89CF-1ADC2786FF1D}" type="datetimeFigureOut">
              <a:rPr lang="fr-FR" smtClean="0"/>
              <a:pPr/>
              <a:t>20/02/2017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p14="http://schemas.microsoft.com/office/powerpoint/2010/main" xmlns="" val="165728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931898A4-7E16-9147-89CF-1ADC2786FF1D}" type="datetimeFigureOut">
              <a:rPr lang="fr-FR" smtClean="0"/>
              <a:pPr/>
              <a:t>20/02/2017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p14="http://schemas.microsoft.com/office/powerpoint/2010/main" xmlns="" val="399978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931898A4-7E16-9147-89CF-1ADC2786FF1D}" type="datetimeFigureOut">
              <a:rPr lang="fr-FR" smtClean="0"/>
              <a:pPr/>
              <a:t>20/02/2017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p14="http://schemas.microsoft.com/office/powerpoint/2010/main" xmlns="" val="402790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931898A4-7E16-9147-89CF-1ADC2786FF1D}" type="datetimeFigureOut">
              <a:rPr lang="fr-FR" smtClean="0"/>
              <a:pPr/>
              <a:t>20/02/2017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p14="http://schemas.microsoft.com/office/powerpoint/2010/main" xmlns="" val="138731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931898A4-7E16-9147-89CF-1ADC2786FF1D}" type="datetimeFigureOut">
              <a:rPr lang="fr-FR" smtClean="0"/>
              <a:pPr/>
              <a:t>20/02/2017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p14="http://schemas.microsoft.com/office/powerpoint/2010/main" xmlns="" val="269186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931898A4-7E16-9147-89CF-1ADC2786FF1D}" type="datetimeFigureOut">
              <a:rPr lang="fr-FR" smtClean="0"/>
              <a:pPr/>
              <a:t>20/02/2017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p14="http://schemas.microsoft.com/office/powerpoint/2010/main" xmlns="" val="298667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931898A4-7E16-9147-89CF-1ADC2786FF1D}" type="datetimeFigureOut">
              <a:rPr lang="fr-FR" smtClean="0"/>
              <a:pPr/>
              <a:t>20/02/2017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p14="http://schemas.microsoft.com/office/powerpoint/2010/main" xmlns="" val="86320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31898A4-7E16-9147-89CF-1ADC2786FF1D}" type="datetimeFigureOut">
              <a:rPr lang="fr-FR" smtClean="0"/>
              <a:pPr/>
              <a:t>20/02/2017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p14="http://schemas.microsoft.com/office/powerpoint/2010/main" xmlns="" val="415054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931898A4-7E16-9147-89CF-1ADC2786FF1D}" type="datetimeFigureOut">
              <a:rPr lang="fr-FR" smtClean="0"/>
              <a:pPr/>
              <a:t>20/02/2017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p14="http://schemas.microsoft.com/office/powerpoint/2010/main" xmlns="" val="4030557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931898A4-7E16-9147-89CF-1ADC2786FF1D}" type="datetimeFigureOut">
              <a:rPr lang="fr-FR" smtClean="0"/>
              <a:pPr/>
              <a:t>20/02/2017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EC294F-FE0E-3640-942F-1071B2FC7655}" type="slidenum">
              <a:rPr lang="fr-FR" smtClean="0"/>
              <a:pPr/>
              <a:t>‹N°›</a:t>
            </a:fld>
            <a:endParaRPr lang="fr-FR"/>
          </a:p>
        </p:txBody>
      </p:sp>
    </p:spTree>
    <p:extLst>
      <p:ext uri="{BB962C8B-B14F-4D97-AF65-F5344CB8AC3E}">
        <p14:creationId xmlns:p14="http://schemas.microsoft.com/office/powerpoint/2010/main" xmlns="" val="76928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898A4-7E16-9147-89CF-1ADC2786FF1D}" type="datetimeFigureOut">
              <a:rPr lang="fr-FR" smtClean="0"/>
              <a:pPr/>
              <a:t>20/02/2017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C294F-FE0E-3640-942F-1071B2FC7655}" type="slidenum">
              <a:rPr lang="fr-FR" smtClean="0"/>
              <a:pPr/>
              <a:t>‹N°›</a:t>
            </a:fld>
            <a:endParaRPr lang="fr-FR"/>
          </a:p>
        </p:txBody>
      </p:sp>
    </p:spTree>
    <p:extLst>
      <p:ext uri="{BB962C8B-B14F-4D97-AF65-F5344CB8AC3E}">
        <p14:creationId xmlns:p14="http://schemas.microsoft.com/office/powerpoint/2010/main" xmlns="" val="982197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3835730"/>
            <a:ext cx="5655733" cy="1166200"/>
          </a:xfrm>
        </p:spPr>
        <p:txBody>
          <a:bodyPr>
            <a:normAutofit fontScale="90000"/>
          </a:bodyPr>
          <a:lstStyle/>
          <a:p>
            <a:r>
              <a:rPr lang="fr-CA" b="1" cap="all" dirty="0" smtClean="0">
                <a:latin typeface="Arial" pitchFamily="34" charset="0"/>
                <a:cs typeface="Arial" pitchFamily="34" charset="0"/>
              </a:rPr>
              <a:t>Mes </a:t>
            </a:r>
            <a:r>
              <a:rPr lang="fr-CA" b="1" cap="all" dirty="0" smtClean="0">
                <a:latin typeface="Arial" pitchFamily="34" charset="0"/>
                <a:cs typeface="Arial" pitchFamily="34" charset="0"/>
              </a:rPr>
              <a:t>racines dans </a:t>
            </a:r>
            <a:r>
              <a:rPr lang="fr-CA" b="1" cap="all" dirty="0" smtClean="0">
                <a:latin typeface="Arial" pitchFamily="34" charset="0"/>
                <a:cs typeface="Arial" pitchFamily="34" charset="0"/>
              </a:rPr>
              <a:t/>
            </a:r>
            <a:br>
              <a:rPr lang="fr-CA" b="1" cap="all" dirty="0" smtClean="0">
                <a:latin typeface="Arial" pitchFamily="34" charset="0"/>
                <a:cs typeface="Arial" pitchFamily="34" charset="0"/>
              </a:rPr>
            </a:br>
            <a:r>
              <a:rPr lang="fr-CA" b="1" cap="all" dirty="0" smtClean="0">
                <a:latin typeface="Arial" pitchFamily="34" charset="0"/>
                <a:cs typeface="Arial" pitchFamily="34" charset="0"/>
              </a:rPr>
              <a:t>le </a:t>
            </a:r>
            <a:r>
              <a:rPr lang="fr-CA" b="1" cap="all" dirty="0" smtClean="0">
                <a:latin typeface="Arial" pitchFamily="34" charset="0"/>
                <a:cs typeface="Arial" pitchFamily="34" charset="0"/>
              </a:rPr>
              <a:t>monde </a:t>
            </a:r>
            <a:r>
              <a:rPr lang="fr-CA" b="1" dirty="0" smtClean="0">
                <a:latin typeface="Arial" pitchFamily="34" charset="0"/>
                <a:cs typeface="Arial" pitchFamily="34" charset="0"/>
              </a:rPr>
              <a:t>/</a:t>
            </a:r>
            <a:br>
              <a:rPr lang="fr-CA" b="1" dirty="0" smtClean="0">
                <a:latin typeface="Arial" pitchFamily="34" charset="0"/>
                <a:cs typeface="Arial" pitchFamily="34" charset="0"/>
              </a:rPr>
            </a:br>
            <a:r>
              <a:rPr lang="fr-CA" b="1" dirty="0" smtClean="0">
                <a:latin typeface="Arial" pitchFamily="34" charset="0"/>
                <a:cs typeface="Arial" pitchFamily="34" charset="0"/>
              </a:rPr>
              <a:t> </a:t>
            </a:r>
            <a:r>
              <a:rPr lang="fr-CA" b="1" dirty="0" smtClean="0">
                <a:latin typeface="Arial" pitchFamily="34" charset="0"/>
                <a:cs typeface="Arial" pitchFamily="34" charset="0"/>
              </a:rPr>
              <a:t>Honorons la tortue</a:t>
            </a:r>
            <a:br>
              <a:rPr lang="fr-CA" b="1" dirty="0" smtClean="0">
                <a:latin typeface="Arial" pitchFamily="34" charset="0"/>
                <a:cs typeface="Arial" pitchFamily="34" charset="0"/>
              </a:rPr>
            </a:br>
            <a:r>
              <a:rPr lang="fr-CA" b="1" dirty="0">
                <a:latin typeface="Arial" pitchFamily="34" charset="0"/>
                <a:cs typeface="Arial" pitchFamily="34" charset="0"/>
              </a:rPr>
              <a:t> </a:t>
            </a:r>
            <a:r>
              <a:rPr lang="fr-CA" dirty="0"/>
              <a:t/>
            </a:r>
            <a:br>
              <a:rPr lang="fr-CA" dirty="0"/>
            </a:br>
            <a:r>
              <a:rPr lang="fr-CA" dirty="0"/>
              <a:t/>
            </a:r>
            <a:br>
              <a:rPr lang="fr-CA" dirty="0"/>
            </a:br>
            <a:endParaRPr lang="fr-FR" dirty="0"/>
          </a:p>
        </p:txBody>
      </p:sp>
      <p:sp>
        <p:nvSpPr>
          <p:cNvPr id="4" name="ZoneTexte 3"/>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Maternelle</a:t>
            </a:r>
            <a:endParaRPr lang="fr-FR" dirty="0">
              <a:solidFill>
                <a:schemeClr val="bg1"/>
              </a:solidFill>
              <a:latin typeface="Arial" pitchFamily="34" charset="0"/>
              <a:cs typeface="Arial" pitchFamily="34" charset="0"/>
            </a:endParaRPr>
          </a:p>
        </p:txBody>
      </p:sp>
      <p:pic>
        <p:nvPicPr>
          <p:cNvPr id="5" name="Image 4" descr="Legende Tourtue.psd"/>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912800" y="-197262"/>
            <a:ext cx="8875059" cy="6858000"/>
          </a:xfrm>
          <a:prstGeom prst="rect">
            <a:avLst/>
          </a:prstGeom>
        </p:spPr>
      </p:pic>
    </p:spTree>
    <p:extLst>
      <p:ext uri="{BB962C8B-B14F-4D97-AF65-F5344CB8AC3E}">
        <p14:creationId xmlns:p14="http://schemas.microsoft.com/office/powerpoint/2010/main" xmlns="" val="1251206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2216944" y="1165675"/>
            <a:ext cx="4608512" cy="4751412"/>
          </a:xfrm>
          <a:prstGeom prst="rect">
            <a:avLst/>
          </a:prstGeom>
        </p:spPr>
      </p:pic>
      <p:sp>
        <p:nvSpPr>
          <p:cNvPr id="4" name="ZoneTexte 3"/>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Activité : Mes </a:t>
            </a:r>
            <a:r>
              <a:rPr lang="fr-CA" b="1" dirty="0" smtClean="0">
                <a:solidFill>
                  <a:schemeClr val="bg1"/>
                </a:solidFill>
                <a:latin typeface="Arial" pitchFamily="34" charset="0"/>
                <a:cs typeface="Arial" pitchFamily="34" charset="0"/>
              </a:rPr>
              <a:t>racines dans le monde </a:t>
            </a:r>
            <a:endParaRPr lang="fr-FR"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3201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546244" y="1803572"/>
            <a:ext cx="3630169" cy="2463329"/>
          </a:xfrm>
          <a:prstGeom prst="rect">
            <a:avLst/>
          </a:prstGeom>
        </p:spPr>
      </p:pic>
      <p:sp>
        <p:nvSpPr>
          <p:cNvPr id="8" name="ZoneTexte 7"/>
          <p:cNvSpPr txBox="1"/>
          <p:nvPr/>
        </p:nvSpPr>
        <p:spPr>
          <a:xfrm>
            <a:off x="1420074" y="4553548"/>
            <a:ext cx="6227635" cy="1384995"/>
          </a:xfrm>
          <a:prstGeom prst="rect">
            <a:avLst/>
          </a:prstGeom>
          <a:noFill/>
        </p:spPr>
        <p:txBody>
          <a:bodyPr wrap="square" rtlCol="0">
            <a:spAutoFit/>
          </a:bodyPr>
          <a:lstStyle/>
          <a:p>
            <a:pPr algn="just"/>
            <a:r>
              <a:rPr lang="fr-FR" sz="3600" baseline="30000" dirty="0" smtClean="0">
                <a:latin typeface="Arial" pitchFamily="34" charset="0"/>
                <a:cs typeface="Arial" pitchFamily="34" charset="0"/>
              </a:rPr>
              <a:t>« Celui </a:t>
            </a:r>
            <a:r>
              <a:rPr lang="fr-FR" sz="3600" baseline="30000" dirty="0">
                <a:latin typeface="Arial" pitchFamily="34" charset="0"/>
                <a:cs typeface="Arial" pitchFamily="34" charset="0"/>
              </a:rPr>
              <a:t>qui prend le bâton a quelque chose à dire et demande l’écoute, l’attention et le respect de </a:t>
            </a:r>
            <a:r>
              <a:rPr lang="fr-FR" sz="3600" baseline="30000" dirty="0" smtClean="0">
                <a:latin typeface="Arial" pitchFamily="34" charset="0"/>
                <a:cs typeface="Arial" pitchFamily="34" charset="0"/>
              </a:rPr>
              <a:t>tous, il ne sera pas interrompu</a:t>
            </a:r>
            <a:r>
              <a:rPr lang="fr-FR" sz="3600" baseline="30000" dirty="0" smtClean="0">
                <a:latin typeface="Arial" pitchFamily="34" charset="0"/>
                <a:cs typeface="Arial" pitchFamily="34" charset="0"/>
              </a:rPr>
              <a:t>. » </a:t>
            </a:r>
            <a:endParaRPr lang="fr-FR" sz="3600" baseline="30000" dirty="0">
              <a:latin typeface="Arial" pitchFamily="34" charset="0"/>
              <a:cs typeface="Arial" pitchFamily="34" charset="0"/>
            </a:endParaRPr>
          </a:p>
          <a:p>
            <a:endParaRPr lang="fr-FR" baseline="30000" dirty="0"/>
          </a:p>
        </p:txBody>
      </p:sp>
      <p:sp>
        <p:nvSpPr>
          <p:cNvPr id="7" name="Rectangle 6"/>
          <p:cNvSpPr/>
          <p:nvPr/>
        </p:nvSpPr>
        <p:spPr>
          <a:xfrm>
            <a:off x="2542032" y="1026566"/>
            <a:ext cx="3630168" cy="6297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2000" b="1" cap="all" dirty="0" smtClean="0">
                <a:latin typeface="Arial" pitchFamily="34" charset="0"/>
                <a:cs typeface="Arial" pitchFamily="34" charset="0"/>
              </a:rPr>
              <a:t>Bâton de la parole</a:t>
            </a:r>
            <a:endParaRPr lang="fr-CA" sz="2000" b="1" cap="all" dirty="0">
              <a:latin typeface="Arial" pitchFamily="34" charset="0"/>
              <a:cs typeface="Arial" pitchFamily="34" charset="0"/>
            </a:endParaRPr>
          </a:p>
        </p:txBody>
      </p:sp>
      <p:sp>
        <p:nvSpPr>
          <p:cNvPr id="5" name="ZoneTexte 4"/>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Maternelle</a:t>
            </a:r>
            <a:endParaRPr lang="fr-FR" dirty="0">
              <a:solidFill>
                <a:schemeClr val="bg1"/>
              </a:solidFill>
              <a:latin typeface="Arial" pitchFamily="34" charset="0"/>
              <a:cs typeface="Arial" pitchFamily="34" charset="0"/>
            </a:endParaRPr>
          </a:p>
        </p:txBody>
      </p:sp>
      <p:sp>
        <p:nvSpPr>
          <p:cNvPr id="6" name="Rectangle 5"/>
          <p:cNvSpPr/>
          <p:nvPr/>
        </p:nvSpPr>
        <p:spPr>
          <a:xfrm>
            <a:off x="2345376" y="6056416"/>
            <a:ext cx="6798624" cy="276999"/>
          </a:xfrm>
          <a:prstGeom prst="rect">
            <a:avLst/>
          </a:prstGeom>
        </p:spPr>
        <p:txBody>
          <a:bodyPr wrap="square">
            <a:spAutoFit/>
          </a:bodyPr>
          <a:lstStyle/>
          <a:p>
            <a:r>
              <a:rPr lang="fr-CA" sz="1200" dirty="0" smtClean="0"/>
              <a:t>http://www.paroles-partagees.org/le_baton_de_parole_205.php</a:t>
            </a:r>
            <a:endParaRPr lang="fr-CA" sz="1200" dirty="0"/>
          </a:p>
        </p:txBody>
      </p:sp>
    </p:spTree>
    <p:extLst>
      <p:ext uri="{BB962C8B-B14F-4D97-AF65-F5344CB8AC3E}">
        <p14:creationId xmlns:p14="http://schemas.microsoft.com/office/powerpoint/2010/main" xmlns="" val="3236353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Maternelle</a:t>
            </a:r>
            <a:endParaRPr lang="fr-FR" dirty="0">
              <a:solidFill>
                <a:schemeClr val="bg1"/>
              </a:solidFill>
              <a:latin typeface="Arial" pitchFamily="34" charset="0"/>
              <a:cs typeface="Arial" pitchFamily="34" charset="0"/>
            </a:endParaRPr>
          </a:p>
        </p:txBody>
      </p:sp>
      <p:sp>
        <p:nvSpPr>
          <p:cNvPr id="9" name="Rectangle 8"/>
          <p:cNvSpPr/>
          <p:nvPr/>
        </p:nvSpPr>
        <p:spPr>
          <a:xfrm>
            <a:off x="2412907" y="1040047"/>
            <a:ext cx="4005173" cy="52734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2000" b="1" cap="all" dirty="0" smtClean="0">
                <a:latin typeface="Arial" pitchFamily="34" charset="0"/>
                <a:cs typeface="Arial" pitchFamily="34" charset="0"/>
              </a:rPr>
              <a:t>Capteur de </a:t>
            </a:r>
            <a:r>
              <a:rPr lang="en-CA" sz="2000" b="1" cap="all" dirty="0" err="1" smtClean="0">
                <a:latin typeface="Arial" pitchFamily="34" charset="0"/>
                <a:cs typeface="Arial" pitchFamily="34" charset="0"/>
              </a:rPr>
              <a:t>rêves</a:t>
            </a:r>
            <a:endParaRPr lang="fr-CA" sz="2000" b="1" cap="all" dirty="0">
              <a:latin typeface="Arial" pitchFamily="34" charset="0"/>
              <a:cs typeface="Arial" pitchFamily="34" charset="0"/>
            </a:endParaRPr>
          </a:p>
        </p:txBody>
      </p:sp>
      <p:sp>
        <p:nvSpPr>
          <p:cNvPr id="11" name="Rectangle 10"/>
          <p:cNvSpPr/>
          <p:nvPr/>
        </p:nvSpPr>
        <p:spPr>
          <a:xfrm>
            <a:off x="388189" y="4678878"/>
            <a:ext cx="8522898" cy="1815882"/>
          </a:xfrm>
          <a:prstGeom prst="rect">
            <a:avLst/>
          </a:prstGeom>
        </p:spPr>
        <p:txBody>
          <a:bodyPr wrap="square">
            <a:spAutoFit/>
          </a:bodyPr>
          <a:lstStyle/>
          <a:p>
            <a:pPr algn="just"/>
            <a:r>
              <a:rPr lang="fr-FR" sz="2400" baseline="30000" dirty="0" smtClean="0">
                <a:latin typeface="Arial" pitchFamily="34" charset="0"/>
                <a:cs typeface="Arial" pitchFamily="34" charset="0"/>
              </a:rPr>
              <a:t>« Le </a:t>
            </a:r>
            <a:r>
              <a:rPr lang="fr-FR" sz="2400" baseline="30000" dirty="0" smtClean="0">
                <a:latin typeface="Arial" pitchFamily="34" charset="0"/>
                <a:cs typeface="Arial" pitchFamily="34" charset="0"/>
              </a:rPr>
              <a:t>capteur de rêves sert à filtrer les bons des mauvais rêves en laissant passer à travers les mailles les bons rêves et  en emprisonnant dans ses mailles les cauchemars. Lorsque vent le jour </a:t>
            </a:r>
            <a:r>
              <a:rPr lang="fr-FR" sz="2400" baseline="30000" dirty="0" smtClean="0">
                <a:latin typeface="Arial" pitchFamily="34" charset="0"/>
                <a:cs typeface="Arial" pitchFamily="34" charset="0"/>
              </a:rPr>
              <a:t>« grand-père Soleil » </a:t>
            </a:r>
            <a:r>
              <a:rPr lang="fr-FR" sz="2400" baseline="30000" dirty="0" smtClean="0">
                <a:latin typeface="Arial" pitchFamily="34" charset="0"/>
                <a:cs typeface="Arial" pitchFamily="34" charset="0"/>
              </a:rPr>
              <a:t>détruit toutes  les mauvaises énergies à l’aide de ses rayons. Selon </a:t>
            </a:r>
            <a:r>
              <a:rPr lang="fr-FR" sz="2400" baseline="30000" dirty="0" smtClean="0">
                <a:latin typeface="Arial" pitchFamily="34" charset="0"/>
                <a:cs typeface="Arial" pitchFamily="34" charset="0"/>
              </a:rPr>
              <a:t>les cultures autochtones, </a:t>
            </a:r>
            <a:r>
              <a:rPr lang="fr-FR" sz="2400" baseline="30000" dirty="0" smtClean="0">
                <a:latin typeface="Arial" pitchFamily="34" charset="0"/>
                <a:cs typeface="Arial" pitchFamily="34" charset="0"/>
              </a:rPr>
              <a:t>le rêve est le véhicule qui permet l’échange entre les hommes et le Grand Esprit et  l’expression des besoins de l’âme. Il est essentiel de satisfaire les besoins de son âme comme ceux de son corps. Le rêve permet de se libérer et assurer </a:t>
            </a:r>
            <a:r>
              <a:rPr lang="fr-FR" sz="2400" baseline="30000" dirty="0" smtClean="0">
                <a:latin typeface="Arial" pitchFamily="34" charset="0"/>
                <a:cs typeface="Arial" pitchFamily="34" charset="0"/>
              </a:rPr>
              <a:t>l’équilibre. »</a:t>
            </a:r>
            <a:endParaRPr lang="fr-FR" sz="2400" baseline="30000" dirty="0" smtClean="0">
              <a:latin typeface="Arial" pitchFamily="34" charset="0"/>
              <a:cs typeface="Arial" pitchFamily="34" charset="0"/>
            </a:endParaRPr>
          </a:p>
        </p:txBody>
      </p:sp>
      <p:pic>
        <p:nvPicPr>
          <p:cNvPr id="4098" name="Picture 2" descr="http://nsm01.casimages.com/img/2008/09/05/080905090145377282458734.jpg"/>
          <p:cNvPicPr>
            <a:picLocks noChangeAspect="1" noChangeArrowheads="1"/>
          </p:cNvPicPr>
          <p:nvPr/>
        </p:nvPicPr>
        <p:blipFill>
          <a:blip r:embed="rId3"/>
          <a:srcRect/>
          <a:stretch>
            <a:fillRect/>
          </a:stretch>
        </p:blipFill>
        <p:spPr bwMode="auto">
          <a:xfrm>
            <a:off x="3403080" y="1816771"/>
            <a:ext cx="1828908" cy="2612726"/>
          </a:xfrm>
          <a:prstGeom prst="rect">
            <a:avLst/>
          </a:prstGeom>
          <a:noFill/>
        </p:spPr>
      </p:pic>
      <p:sp>
        <p:nvSpPr>
          <p:cNvPr id="7" name="ZoneTexte 6"/>
          <p:cNvSpPr txBox="1"/>
          <p:nvPr/>
        </p:nvSpPr>
        <p:spPr>
          <a:xfrm>
            <a:off x="3627221" y="6125428"/>
            <a:ext cx="3209533" cy="246221"/>
          </a:xfrm>
          <a:prstGeom prst="rect">
            <a:avLst/>
          </a:prstGeom>
          <a:noFill/>
        </p:spPr>
        <p:txBody>
          <a:bodyPr wrap="none" rtlCol="0">
            <a:spAutoFit/>
          </a:bodyPr>
          <a:lstStyle/>
          <a:p>
            <a:r>
              <a:rPr lang="fr-CA" sz="1000" u="sng" dirty="0" smtClean="0">
                <a:latin typeface="Arial" pitchFamily="34" charset="0"/>
                <a:cs typeface="Arial" pitchFamily="34" charset="0"/>
              </a:rPr>
              <a:t>http</a:t>
            </a:r>
            <a:r>
              <a:rPr lang="fr-CA" sz="1000" u="sng" dirty="0" smtClean="0">
                <a:latin typeface="Arial" pitchFamily="34" charset="0"/>
                <a:cs typeface="Arial" pitchFamily="34" charset="0"/>
              </a:rPr>
              <a:t>://</a:t>
            </a:r>
            <a:r>
              <a:rPr lang="fr-CA" sz="1000" u="sng" dirty="0" smtClean="0">
                <a:latin typeface="Arial" pitchFamily="34" charset="0"/>
                <a:cs typeface="Arial" pitchFamily="34" charset="0"/>
              </a:rPr>
              <a:t>www.chemainsdelumiere.com/chamanisme.htm</a:t>
            </a:r>
            <a:endParaRPr lang="fr-CA" sz="1000" dirty="0">
              <a:latin typeface="Arial" pitchFamily="34" charset="0"/>
              <a:cs typeface="Arial" pitchFamily="34" charset="0"/>
            </a:endParaRPr>
          </a:p>
        </p:txBody>
      </p:sp>
    </p:spTree>
    <p:extLst>
      <p:ext uri="{BB962C8B-B14F-4D97-AF65-F5344CB8AC3E}">
        <p14:creationId xmlns:p14="http://schemas.microsoft.com/office/powerpoint/2010/main" xmlns="" val="3236353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Maternelle</a:t>
            </a:r>
            <a:endParaRPr lang="fr-FR" dirty="0">
              <a:solidFill>
                <a:schemeClr val="bg1"/>
              </a:solidFill>
              <a:latin typeface="Arial" pitchFamily="34" charset="0"/>
              <a:cs typeface="Arial" pitchFamily="34" charset="0"/>
            </a:endParaRPr>
          </a:p>
        </p:txBody>
      </p:sp>
      <p:sp>
        <p:nvSpPr>
          <p:cNvPr id="7" name="Rectangle 6"/>
          <p:cNvSpPr/>
          <p:nvPr/>
        </p:nvSpPr>
        <p:spPr>
          <a:xfrm>
            <a:off x="2629375" y="970017"/>
            <a:ext cx="3692943" cy="57704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2000" b="1" cap="all" dirty="0" smtClean="0">
                <a:latin typeface="Arial" pitchFamily="34" charset="0"/>
                <a:cs typeface="Arial" pitchFamily="34" charset="0"/>
              </a:rPr>
              <a:t>Le </a:t>
            </a:r>
            <a:r>
              <a:rPr lang="en-CA" sz="2000" b="1" cap="all" dirty="0" err="1" smtClean="0">
                <a:latin typeface="Arial" pitchFamily="34" charset="0"/>
                <a:cs typeface="Arial" pitchFamily="34" charset="0"/>
              </a:rPr>
              <a:t>hochet</a:t>
            </a:r>
            <a:endParaRPr lang="fr-CA" sz="2000" b="1" cap="all" dirty="0">
              <a:latin typeface="Arial" pitchFamily="34" charset="0"/>
              <a:cs typeface="Arial" pitchFamily="34" charset="0"/>
            </a:endParaRPr>
          </a:p>
        </p:txBody>
      </p:sp>
      <p:pic>
        <p:nvPicPr>
          <p:cNvPr id="8" name="Espace réservé du contenu 3"/>
          <p:cNvPicPr>
            <a:picLocks noChangeAspect="1"/>
          </p:cNvPicPr>
          <p:nvPr/>
        </p:nvPicPr>
        <p:blipFill>
          <a:blip r:embed="rId3"/>
          <a:stretch>
            <a:fillRect/>
          </a:stretch>
        </p:blipFill>
        <p:spPr>
          <a:xfrm>
            <a:off x="2629374" y="1737661"/>
            <a:ext cx="3692943" cy="2717216"/>
          </a:xfrm>
          <a:prstGeom prst="rect">
            <a:avLst/>
          </a:prstGeom>
        </p:spPr>
      </p:pic>
      <p:sp>
        <p:nvSpPr>
          <p:cNvPr id="13" name="Rectangle 12"/>
          <p:cNvSpPr/>
          <p:nvPr/>
        </p:nvSpPr>
        <p:spPr>
          <a:xfrm>
            <a:off x="344384" y="4628633"/>
            <a:ext cx="8538359" cy="1528624"/>
          </a:xfrm>
          <a:prstGeom prst="rect">
            <a:avLst/>
          </a:prstGeom>
        </p:spPr>
        <p:txBody>
          <a:bodyPr wrap="square">
            <a:spAutoFit/>
          </a:bodyPr>
          <a:lstStyle/>
          <a:p>
            <a:pPr algn="just"/>
            <a:r>
              <a:rPr lang="fr-FR" sz="2800" baseline="30000" dirty="0" smtClean="0">
                <a:latin typeface="Arial" pitchFamily="34" charset="0"/>
                <a:cs typeface="Arial" pitchFamily="34" charset="0"/>
              </a:rPr>
              <a:t>« Quand </a:t>
            </a:r>
            <a:r>
              <a:rPr lang="fr-FR" sz="2800" baseline="30000" dirty="0" smtClean="0">
                <a:latin typeface="Arial" pitchFamily="34" charset="0"/>
                <a:cs typeface="Arial" pitchFamily="34" charset="0"/>
              </a:rPr>
              <a:t>quelqu’un est malade, on agite des hochets pour invoquer l’esprit de la vie. Les anciens se servent également de ces instruments pour appeler les esprits qui gouvernent les quatre directions (Nord, Sud, Est et Ouest), afin d’aider les participants à une cérémonie de sudation qui recherchent la purification spirituelle et physique, à entreprendre une nouvelle vie</a:t>
            </a:r>
            <a:r>
              <a:rPr lang="fr-FR" sz="2800" baseline="30000" dirty="0" smtClean="0">
                <a:latin typeface="Arial" pitchFamily="34" charset="0"/>
                <a:cs typeface="Arial" pitchFamily="34" charset="0"/>
              </a:rPr>
              <a:t>. »</a:t>
            </a:r>
            <a:endParaRPr lang="fr-FR" sz="2800" baseline="30000" dirty="0" smtClean="0">
              <a:latin typeface="Arial" pitchFamily="34" charset="0"/>
              <a:cs typeface="Arial" pitchFamily="34" charset="0"/>
            </a:endParaRPr>
          </a:p>
        </p:txBody>
      </p:sp>
      <p:sp>
        <p:nvSpPr>
          <p:cNvPr id="9" name="ZoneTexte 8"/>
          <p:cNvSpPr txBox="1"/>
          <p:nvPr/>
        </p:nvSpPr>
        <p:spPr>
          <a:xfrm>
            <a:off x="2188301" y="6121131"/>
            <a:ext cx="4134017" cy="276999"/>
          </a:xfrm>
          <a:prstGeom prst="rect">
            <a:avLst/>
          </a:prstGeom>
          <a:noFill/>
        </p:spPr>
        <p:txBody>
          <a:bodyPr wrap="none" rtlCol="0">
            <a:spAutoFit/>
          </a:bodyPr>
          <a:lstStyle/>
          <a:p>
            <a:r>
              <a:rPr lang="en-CA" sz="1200" dirty="0" smtClean="0">
                <a:latin typeface="Arial" pitchFamily="34" charset="0"/>
                <a:cs typeface="Arial" pitchFamily="34" charset="0"/>
              </a:rPr>
              <a:t>http</a:t>
            </a:r>
            <a:r>
              <a:rPr lang="en-CA" sz="1200" dirty="0" smtClean="0">
                <a:latin typeface="Arial" pitchFamily="34" charset="0"/>
                <a:cs typeface="Arial" pitchFamily="34" charset="0"/>
              </a:rPr>
              <a:t>://</a:t>
            </a:r>
            <a:r>
              <a:rPr lang="en-CA" sz="1200" dirty="0" smtClean="0">
                <a:latin typeface="Arial" pitchFamily="34" charset="0"/>
                <a:cs typeface="Arial" pitchFamily="34" charset="0"/>
              </a:rPr>
              <a:t>www.rcmp-grc.gc.ca/fr/guide-spiritualite-amerindiens</a:t>
            </a:r>
            <a:endParaRPr lang="fr-CA" sz="1200" dirty="0">
              <a:latin typeface="Arial" pitchFamily="34" charset="0"/>
              <a:cs typeface="Arial" pitchFamily="34" charset="0"/>
            </a:endParaRPr>
          </a:p>
        </p:txBody>
      </p:sp>
    </p:spTree>
    <p:extLst>
      <p:ext uri="{BB962C8B-B14F-4D97-AF65-F5344CB8AC3E}">
        <p14:creationId xmlns:p14="http://schemas.microsoft.com/office/powerpoint/2010/main" xmlns="" val="3236353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1333002" y="4679506"/>
            <a:ext cx="6091317" cy="646331"/>
          </a:xfrm>
          <a:prstGeom prst="rect">
            <a:avLst/>
          </a:prstGeom>
          <a:noFill/>
        </p:spPr>
        <p:txBody>
          <a:bodyPr wrap="square" rtlCol="0">
            <a:spAutoFit/>
          </a:bodyPr>
          <a:lstStyle/>
          <a:p>
            <a:endParaRPr lang="fr-FR" baseline="30000" dirty="0" smtClean="0"/>
          </a:p>
          <a:p>
            <a:endParaRPr lang="fr-FR" baseline="30000" dirty="0"/>
          </a:p>
          <a:p>
            <a:endParaRPr lang="fr-FR" baseline="30000" dirty="0"/>
          </a:p>
        </p:txBody>
      </p:sp>
      <p:sp>
        <p:nvSpPr>
          <p:cNvPr id="5" name="Rectangle 4"/>
          <p:cNvSpPr/>
          <p:nvPr/>
        </p:nvSpPr>
        <p:spPr>
          <a:xfrm>
            <a:off x="2708154" y="983233"/>
            <a:ext cx="3321170" cy="64696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2000" b="1" cap="all" dirty="0" smtClean="0">
                <a:latin typeface="Arial" pitchFamily="34" charset="0"/>
                <a:cs typeface="Arial" pitchFamily="34" charset="0"/>
              </a:rPr>
              <a:t>Le tambour</a:t>
            </a:r>
            <a:endParaRPr lang="fr-CA" sz="2000" b="1" cap="all" dirty="0">
              <a:latin typeface="Arial" pitchFamily="34" charset="0"/>
              <a:cs typeface="Arial" pitchFamily="34" charset="0"/>
            </a:endParaRPr>
          </a:p>
        </p:txBody>
      </p:sp>
      <p:sp>
        <p:nvSpPr>
          <p:cNvPr id="7" name="ZoneTexte 6"/>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Maternelle</a:t>
            </a:r>
            <a:endParaRPr lang="fr-FR" dirty="0">
              <a:solidFill>
                <a:schemeClr val="bg1"/>
              </a:solidFill>
              <a:latin typeface="Arial" pitchFamily="34" charset="0"/>
              <a:cs typeface="Arial" pitchFamily="34" charset="0"/>
            </a:endParaRPr>
          </a:p>
        </p:txBody>
      </p:sp>
      <p:pic>
        <p:nvPicPr>
          <p:cNvPr id="4100" name="Picture 4" descr="https://static.wixstatic.com/media/d3aa81_4f50e775418e4d339613cf4b86930aaf.jpg/v1/fill/w_538,h_450,al_c,q_90,usm_0.66_1.00_0.01/d3aa81_4f50e775418e4d339613cf4b86930aaf.jpg"/>
          <p:cNvPicPr>
            <a:picLocks noChangeAspect="1" noChangeArrowheads="1"/>
          </p:cNvPicPr>
          <p:nvPr/>
        </p:nvPicPr>
        <p:blipFill>
          <a:blip r:embed="rId3"/>
          <a:srcRect/>
          <a:stretch>
            <a:fillRect/>
          </a:stretch>
        </p:blipFill>
        <p:spPr bwMode="auto">
          <a:xfrm>
            <a:off x="5198158" y="1948578"/>
            <a:ext cx="2933114" cy="2453349"/>
          </a:xfrm>
          <a:prstGeom prst="rect">
            <a:avLst/>
          </a:prstGeom>
          <a:noFill/>
        </p:spPr>
      </p:pic>
      <p:pic>
        <p:nvPicPr>
          <p:cNvPr id="4104" name="Picture 8" descr="https://static.wixstatic.com/media/d3aa81_eecc64ac5505403e85f5daa307bf31f4.jpg/v1/fill/w_800,h_450,al_c,q_90,usm_0.66_1.00_0.01/d3aa81_eecc64ac5505403e85f5daa307bf31f4.jpg"/>
          <p:cNvPicPr>
            <a:picLocks noChangeAspect="1" noChangeArrowheads="1"/>
          </p:cNvPicPr>
          <p:nvPr/>
        </p:nvPicPr>
        <p:blipFill>
          <a:blip r:embed="rId4"/>
          <a:srcRect/>
          <a:stretch>
            <a:fillRect/>
          </a:stretch>
        </p:blipFill>
        <p:spPr bwMode="auto">
          <a:xfrm>
            <a:off x="390062" y="1948578"/>
            <a:ext cx="3904955" cy="2196537"/>
          </a:xfrm>
          <a:prstGeom prst="rect">
            <a:avLst/>
          </a:prstGeom>
          <a:noFill/>
        </p:spPr>
      </p:pic>
      <p:sp>
        <p:nvSpPr>
          <p:cNvPr id="9" name="ZoneTexte 8"/>
          <p:cNvSpPr txBox="1"/>
          <p:nvPr/>
        </p:nvSpPr>
        <p:spPr>
          <a:xfrm>
            <a:off x="390062" y="4356341"/>
            <a:ext cx="8239070" cy="1938992"/>
          </a:xfrm>
          <a:prstGeom prst="rect">
            <a:avLst/>
          </a:prstGeom>
          <a:noFill/>
        </p:spPr>
        <p:txBody>
          <a:bodyPr wrap="square" rtlCol="0">
            <a:spAutoFit/>
          </a:bodyPr>
          <a:lstStyle/>
          <a:p>
            <a:pPr algn="just"/>
            <a:r>
              <a:rPr lang="fr-CA" sz="2000" dirty="0" smtClean="0">
                <a:latin typeface="Arial" pitchFamily="34" charset="0"/>
                <a:cs typeface="Arial" pitchFamily="34" charset="0"/>
              </a:rPr>
              <a:t>Le son du tambour, c’est le battement du </a:t>
            </a:r>
            <a:r>
              <a:rPr lang="fr-CA" sz="2000" dirty="0" smtClean="0">
                <a:latin typeface="Arial" pitchFamily="34" charset="0"/>
                <a:cs typeface="Arial" pitchFamily="34" charset="0"/>
              </a:rPr>
              <a:t>cœur </a:t>
            </a:r>
            <a:r>
              <a:rPr lang="fr-CA" sz="2000" dirty="0" smtClean="0">
                <a:latin typeface="Arial" pitchFamily="34" charset="0"/>
                <a:cs typeface="Arial" pitchFamily="34" charset="0"/>
              </a:rPr>
              <a:t>de la Terre-Mère, la médecine la plus simple et la plus profonde de nos nations. Il y a de petits tambours utilisés par une personne à la fois et de très grands tambours sur lesquels plusieurs personnes jouent au même rythme lors des Pow-wow. Comme ce sont des objets sacrés, il est fréquent qu’un aîné soit nommé afin de veiller sur le tambour pendant les cérémonies.</a:t>
            </a:r>
            <a:endParaRPr lang="fr-CA" sz="2000" dirty="0">
              <a:latin typeface="Arial" pitchFamily="34" charset="0"/>
              <a:cs typeface="Arial" pitchFamily="34" charset="0"/>
            </a:endParaRPr>
          </a:p>
        </p:txBody>
      </p:sp>
    </p:spTree>
    <p:extLst>
      <p:ext uri="{BB962C8B-B14F-4D97-AF65-F5344CB8AC3E}">
        <p14:creationId xmlns:p14="http://schemas.microsoft.com/office/powerpoint/2010/main" xmlns="" val="3310924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pic>
        <p:nvPicPr>
          <p:cNvPr id="2" name="Image 1" descr="Tortue photos.psd"/>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861109" y="1443772"/>
            <a:ext cx="7066554" cy="3594588"/>
          </a:xfrm>
          <a:prstGeom prst="rect">
            <a:avLst/>
          </a:prstGeom>
        </p:spPr>
      </p:pic>
      <p:sp>
        <p:nvSpPr>
          <p:cNvPr id="3" name="Rectangle 2"/>
          <p:cNvSpPr/>
          <p:nvPr/>
        </p:nvSpPr>
        <p:spPr>
          <a:xfrm>
            <a:off x="1879601" y="905789"/>
            <a:ext cx="4687454" cy="6297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CA" sz="2000" b="1" cap="all" dirty="0" smtClean="0">
                <a:latin typeface="Arial" pitchFamily="34" charset="0"/>
                <a:cs typeface="Arial" pitchFamily="34" charset="0"/>
              </a:rPr>
              <a:t>La tortue : symbole de la Terre-Mère</a:t>
            </a:r>
            <a:endParaRPr lang="fr-CA" sz="2000" b="1" cap="all" dirty="0">
              <a:latin typeface="Arial" pitchFamily="34" charset="0"/>
              <a:cs typeface="Arial" pitchFamily="34" charset="0"/>
            </a:endParaRPr>
          </a:p>
        </p:txBody>
      </p:sp>
      <p:sp>
        <p:nvSpPr>
          <p:cNvPr id="4" name="Rectangle 3"/>
          <p:cNvSpPr/>
          <p:nvPr/>
        </p:nvSpPr>
        <p:spPr>
          <a:xfrm>
            <a:off x="861108" y="4418261"/>
            <a:ext cx="7754999" cy="1569660"/>
          </a:xfrm>
          <a:prstGeom prst="rect">
            <a:avLst/>
          </a:prstGeom>
        </p:spPr>
        <p:txBody>
          <a:bodyPr wrap="square">
            <a:spAutoFit/>
          </a:bodyPr>
          <a:lstStyle/>
          <a:p>
            <a:endParaRPr lang="fr-FR" baseline="30000" dirty="0" smtClean="0">
              <a:latin typeface="Arial" pitchFamily="34" charset="0"/>
              <a:cs typeface="Arial" pitchFamily="34" charset="0"/>
            </a:endParaRPr>
          </a:p>
          <a:p>
            <a:pPr algn="just"/>
            <a:r>
              <a:rPr lang="fr-FR" sz="2800" baseline="30000" dirty="0" smtClean="0">
                <a:latin typeface="Arial" pitchFamily="34" charset="0"/>
                <a:cs typeface="Arial" pitchFamily="34" charset="0"/>
              </a:rPr>
              <a:t>« Traditionnellement</a:t>
            </a:r>
            <a:r>
              <a:rPr lang="fr-FR" sz="2800" baseline="30000" dirty="0" smtClean="0">
                <a:latin typeface="Arial" pitchFamily="34" charset="0"/>
                <a:cs typeface="Arial" pitchFamily="34" charset="0"/>
              </a:rPr>
              <a:t>, la tortue est le symbole de la voie de la </a:t>
            </a:r>
            <a:r>
              <a:rPr lang="fr-FR" sz="2800" baseline="30000" dirty="0" smtClean="0">
                <a:latin typeface="Arial" pitchFamily="34" charset="0"/>
                <a:cs typeface="Arial" pitchFamily="34" charset="0"/>
              </a:rPr>
              <a:t>paix,</a:t>
            </a:r>
            <a:r>
              <a:rPr lang="fr-FR" sz="2800" dirty="0" smtClean="0">
                <a:latin typeface="Arial" pitchFamily="34" charset="0"/>
                <a:cs typeface="Arial" pitchFamily="34" charset="0"/>
              </a:rPr>
              <a:t> </a:t>
            </a:r>
            <a:r>
              <a:rPr lang="fr-FR" sz="2800" baseline="30000" dirty="0" smtClean="0">
                <a:latin typeface="Arial" pitchFamily="34" charset="0"/>
                <a:cs typeface="Arial" pitchFamily="34" charset="0"/>
              </a:rPr>
              <a:t>de </a:t>
            </a:r>
            <a:r>
              <a:rPr lang="fr-FR" sz="2800" baseline="30000" dirty="0" smtClean="0">
                <a:latin typeface="Arial" pitchFamily="34" charset="0"/>
                <a:cs typeface="Arial" pitchFamily="34" charset="0"/>
              </a:rPr>
              <a:t>la connexion avec la Terre- Mère et des symboles de l’enracinement et de la </a:t>
            </a:r>
            <a:r>
              <a:rPr lang="fr-FR" sz="2800" baseline="30000" dirty="0" smtClean="0">
                <a:latin typeface="Arial" pitchFamily="34" charset="0"/>
                <a:cs typeface="Arial" pitchFamily="34" charset="0"/>
              </a:rPr>
              <a:t>patience. Le </a:t>
            </a:r>
            <a:r>
              <a:rPr lang="fr-FR" sz="2800" baseline="30000" dirty="0" smtClean="0">
                <a:latin typeface="Arial" pitchFamily="34" charset="0"/>
                <a:cs typeface="Arial" pitchFamily="34" charset="0"/>
              </a:rPr>
              <a:t>continent américain est considéré comme </a:t>
            </a:r>
            <a:r>
              <a:rPr lang="fr-FR" sz="2800" baseline="30000" dirty="0" smtClean="0">
                <a:latin typeface="Arial" pitchFamily="34" charset="0"/>
                <a:cs typeface="Arial" pitchFamily="34" charset="0"/>
              </a:rPr>
              <a:t>« </a:t>
            </a:r>
            <a:r>
              <a:rPr lang="fr-FR" sz="2800" baseline="30000" dirty="0" smtClean="0">
                <a:latin typeface="Arial" pitchFamily="34" charset="0"/>
                <a:cs typeface="Arial" pitchFamily="34" charset="0"/>
              </a:rPr>
              <a:t>l’île </a:t>
            </a:r>
            <a:r>
              <a:rPr lang="fr-FR" sz="2800" baseline="30000" dirty="0" smtClean="0">
                <a:latin typeface="Arial" pitchFamily="34" charset="0"/>
                <a:cs typeface="Arial" pitchFamily="34" charset="0"/>
              </a:rPr>
              <a:t>de la </a:t>
            </a:r>
            <a:r>
              <a:rPr lang="fr-FR" sz="2800" baseline="30000" dirty="0" smtClean="0">
                <a:latin typeface="Arial" pitchFamily="34" charset="0"/>
                <a:cs typeface="Arial" pitchFamily="34" charset="0"/>
              </a:rPr>
              <a:t>Tortue », </a:t>
            </a:r>
            <a:r>
              <a:rPr lang="fr-FR" sz="2800" baseline="30000" dirty="0" smtClean="0">
                <a:latin typeface="Arial" pitchFamily="34" charset="0"/>
                <a:cs typeface="Arial" pitchFamily="34" charset="0"/>
              </a:rPr>
              <a:t>selon les légendes autochtones</a:t>
            </a:r>
            <a:r>
              <a:rPr lang="fr-FR" sz="2800" baseline="30000" dirty="0" smtClean="0">
                <a:latin typeface="Arial" pitchFamily="34" charset="0"/>
                <a:cs typeface="Arial" pitchFamily="34" charset="0"/>
              </a:rPr>
              <a:t>. » </a:t>
            </a:r>
            <a:endParaRPr lang="fr-FR" sz="2800" baseline="30000" dirty="0" smtClean="0">
              <a:latin typeface="Arial" pitchFamily="34" charset="0"/>
              <a:cs typeface="Arial" pitchFamily="34" charset="0"/>
            </a:endParaRPr>
          </a:p>
        </p:txBody>
      </p:sp>
      <p:sp>
        <p:nvSpPr>
          <p:cNvPr id="6" name="ZoneTexte 5"/>
          <p:cNvSpPr txBox="1"/>
          <p:nvPr/>
        </p:nvSpPr>
        <p:spPr>
          <a:xfrm>
            <a:off x="546100" y="254000"/>
            <a:ext cx="5626100" cy="369332"/>
          </a:xfrm>
          <a:prstGeom prst="rect">
            <a:avLst/>
          </a:prstGeom>
          <a:noFill/>
        </p:spPr>
        <p:txBody>
          <a:bodyPr wrap="square" rtlCol="0">
            <a:spAutoFit/>
          </a:bodyPr>
          <a:lstStyle/>
          <a:p>
            <a:r>
              <a:rPr lang="fr-CA" b="1" dirty="0" smtClean="0">
                <a:solidFill>
                  <a:schemeClr val="bg1"/>
                </a:solidFill>
                <a:latin typeface="Arial" pitchFamily="34" charset="0"/>
                <a:cs typeface="Arial" pitchFamily="34" charset="0"/>
              </a:rPr>
              <a:t>Niveau :</a:t>
            </a:r>
            <a:r>
              <a:rPr lang="fr-CA" dirty="0" smtClean="0">
                <a:solidFill>
                  <a:schemeClr val="bg1"/>
                </a:solidFill>
                <a:latin typeface="Arial" pitchFamily="34" charset="0"/>
                <a:cs typeface="Arial" pitchFamily="34" charset="0"/>
              </a:rPr>
              <a:t> Maternelle</a:t>
            </a:r>
            <a:endParaRPr lang="fr-FR" dirty="0">
              <a:solidFill>
                <a:schemeClr val="bg1"/>
              </a:solidFill>
              <a:latin typeface="Arial" pitchFamily="34" charset="0"/>
              <a:cs typeface="Arial" pitchFamily="34" charset="0"/>
            </a:endParaRPr>
          </a:p>
        </p:txBody>
      </p:sp>
      <p:sp>
        <p:nvSpPr>
          <p:cNvPr id="8" name="ZoneTexte 7"/>
          <p:cNvSpPr txBox="1"/>
          <p:nvPr/>
        </p:nvSpPr>
        <p:spPr>
          <a:xfrm>
            <a:off x="2746710" y="6109256"/>
            <a:ext cx="3425490" cy="369332"/>
          </a:xfrm>
          <a:prstGeom prst="rect">
            <a:avLst/>
          </a:prstGeom>
          <a:noFill/>
        </p:spPr>
        <p:txBody>
          <a:bodyPr wrap="none" rtlCol="0">
            <a:spAutoFit/>
          </a:bodyPr>
          <a:lstStyle/>
          <a:p>
            <a:r>
              <a:rPr lang="fr-CA" sz="1200" dirty="0" smtClean="0">
                <a:latin typeface="Arial" pitchFamily="34" charset="0"/>
                <a:cs typeface="Arial" pitchFamily="34" charset="0"/>
              </a:rPr>
              <a:t>http://www.animal-totem.fr/animal-totem-tortue</a:t>
            </a:r>
            <a:r>
              <a:rPr lang="fr-CA" dirty="0" smtClean="0"/>
              <a:t>/</a:t>
            </a:r>
            <a:endParaRPr lang="fr-CA" dirty="0"/>
          </a:p>
        </p:txBody>
      </p:sp>
    </p:spTree>
    <p:extLst>
      <p:ext uri="{BB962C8B-B14F-4D97-AF65-F5344CB8AC3E}">
        <p14:creationId xmlns:p14="http://schemas.microsoft.com/office/powerpoint/2010/main" xmlns="" val="1831128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548</TotalTime>
  <Words>132</Words>
  <Application>Microsoft Office PowerPoint</Application>
  <PresentationFormat>Affichage à l'écran (4:3)</PresentationFormat>
  <Paragraphs>24</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Mes racines dans  le monde /  Honorons la tortue    </vt:lpstr>
      <vt:lpstr>Diapositive 2</vt:lpstr>
      <vt:lpstr>Diapositive 3</vt:lpstr>
      <vt:lpstr>Diapositive 4</vt:lpstr>
      <vt:lpstr>Diapositive 5</vt:lpstr>
      <vt:lpstr>Diapositive 6</vt:lpstr>
      <vt:lpstr>Diapositive 7</vt:lpstr>
    </vt:vector>
  </TitlesOfParts>
  <Company>CAAVD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l'activité :  Honorons la tortue!</dc:title>
  <dc:creator>Peggy Trudel</dc:creator>
  <cp:lastModifiedBy>Maxime</cp:lastModifiedBy>
  <cp:revision>59</cp:revision>
  <cp:lastPrinted>2015-12-21T16:35:20Z</cp:lastPrinted>
  <dcterms:created xsi:type="dcterms:W3CDTF">2015-12-21T15:50:36Z</dcterms:created>
  <dcterms:modified xsi:type="dcterms:W3CDTF">2017-02-20T21:16:47Z</dcterms:modified>
</cp:coreProperties>
</file>